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2"/>
  </p:handoutMasterIdLst>
  <p:sldIdLst>
    <p:sldId id="256" r:id="rId2"/>
    <p:sldId id="257" r:id="rId3"/>
    <p:sldId id="259" r:id="rId4"/>
    <p:sldId id="260" r:id="rId5"/>
    <p:sldId id="261" r:id="rId6"/>
    <p:sldId id="268" r:id="rId7"/>
    <p:sldId id="269" r:id="rId8"/>
    <p:sldId id="271" r:id="rId9"/>
    <p:sldId id="270" r:id="rId10"/>
    <p:sldId id="258" r:id="rId11"/>
  </p:sldIdLst>
  <p:sldSz cx="9144000" cy="5143500" type="screen16x9"/>
  <p:notesSz cx="6735763" cy="9866313"/>
  <p:defaultTextStyle>
    <a:defPPr>
      <a:defRPr lang="sk-S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975"/>
    <a:srgbClr val="084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3" autoAdjust="0"/>
    <p:restoredTop sz="94364" autoAdjust="0"/>
  </p:normalViewPr>
  <p:slideViewPr>
    <p:cSldViewPr snapToGrid="0" snapToObjects="1">
      <p:cViewPr varScale="1">
        <p:scale>
          <a:sx n="92" d="100"/>
          <a:sy n="92" d="100"/>
        </p:scale>
        <p:origin x="612" y="72"/>
      </p:cViewPr>
      <p:guideLst/>
    </p:cSldViewPr>
  </p:slideViewPr>
  <p:outlineViewPr>
    <p:cViewPr>
      <p:scale>
        <a:sx n="33" d="100"/>
        <a:sy n="33" d="100"/>
      </p:scale>
      <p:origin x="0" y="-8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Zástupný objekt pre dátum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472E81FB-78A9-45A7-83CC-ECE4012DCDFE}" type="datetimeFigureOut">
              <a:rPr lang="en-US" smtClean="0"/>
              <a:t>9/8/2022</a:t>
            </a:fld>
            <a:endParaRPr lang="en-US"/>
          </a:p>
        </p:txBody>
      </p:sp>
      <p:sp>
        <p:nvSpPr>
          <p:cNvPr id="4" name="Zástupný objekt pre pätu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5" name="Zástupný objekt pre číslo snímky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7C0A495-5B41-4BE3-B49F-348AA95EBD95}" type="slidenum">
              <a:rPr lang="en-US" smtClean="0"/>
              <a:t>‹#›</a:t>
            </a:fld>
            <a:endParaRPr lang="en-US"/>
          </a:p>
        </p:txBody>
      </p:sp>
    </p:spTree>
    <p:extLst>
      <p:ext uri="{BB962C8B-B14F-4D97-AF65-F5344CB8AC3E}">
        <p14:creationId xmlns:p14="http://schemas.microsoft.com/office/powerpoint/2010/main" val="4353800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951925"/>
            <a:ext cx="6858000" cy="1386254"/>
          </a:xfrm>
        </p:spPr>
        <p:txBody>
          <a:bodyPr anchor="ctr"/>
          <a:lstStyle>
            <a:lvl1pPr algn="ctr">
              <a:defRPr sz="4500" b="1" i="0">
                <a:solidFill>
                  <a:schemeClr val="bg1"/>
                </a:solidFill>
                <a:latin typeface="Calibri" panose="020F0502020204030204" pitchFamily="34" charset="0"/>
                <a:cs typeface="Calibri" panose="020F0502020204030204" pitchFamily="34" charset="0"/>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1143000" y="4328105"/>
            <a:ext cx="6858000" cy="428533"/>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k-SK" dirty="0"/>
              <a:t>Kliknutím upravte štýl predlohy podnadpisu</a:t>
            </a:r>
            <a:endParaRPr lang="en-US" dirty="0"/>
          </a:p>
        </p:txBody>
      </p:sp>
      <p:pic>
        <p:nvPicPr>
          <p:cNvPr id="8" name="Obrázok 7">
            <a:extLst>
              <a:ext uri="{FF2B5EF4-FFF2-40B4-BE49-F238E27FC236}">
                <a16:creationId xmlns:a16="http://schemas.microsoft.com/office/drawing/2014/main" id="{7D5AA513-5D58-1E4C-B35D-8C48B31DCC4D}"/>
              </a:ext>
            </a:extLst>
          </p:cNvPr>
          <p:cNvPicPr>
            <a:picLocks noChangeAspect="1"/>
          </p:cNvPicPr>
          <p:nvPr userDrawn="1"/>
        </p:nvPicPr>
        <p:blipFill>
          <a:blip r:embed="rId3"/>
          <a:stretch>
            <a:fillRect/>
          </a:stretch>
        </p:blipFill>
        <p:spPr>
          <a:xfrm>
            <a:off x="2964244" y="1119203"/>
            <a:ext cx="3215512" cy="1404189"/>
          </a:xfrm>
          <a:prstGeom prst="rect">
            <a:avLst/>
          </a:prstGeom>
        </p:spPr>
      </p:pic>
      <p:sp>
        <p:nvSpPr>
          <p:cNvPr id="9" name="Obdĺžnik 8">
            <a:extLst>
              <a:ext uri="{FF2B5EF4-FFF2-40B4-BE49-F238E27FC236}">
                <a16:creationId xmlns:a16="http://schemas.microsoft.com/office/drawing/2014/main" id="{C346CC2C-CAD3-474C-8161-DD4ABB7F20D1}"/>
              </a:ext>
            </a:extLst>
          </p:cNvPr>
          <p:cNvSpPr/>
          <p:nvPr userDrawn="1"/>
        </p:nvSpPr>
        <p:spPr>
          <a:xfrm>
            <a:off x="4589585" y="4756638"/>
            <a:ext cx="782515" cy="307731"/>
          </a:xfrm>
          <a:prstGeom prst="rect">
            <a:avLst/>
          </a:prstGeom>
          <a:solidFill>
            <a:srgbClr val="0039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11" name="Obrázok 10">
            <a:extLst>
              <a:ext uri="{FF2B5EF4-FFF2-40B4-BE49-F238E27FC236}">
                <a16:creationId xmlns:a16="http://schemas.microsoft.com/office/drawing/2014/main" id="{98992968-063A-3841-994C-6387CC74925B}"/>
              </a:ext>
            </a:extLst>
          </p:cNvPr>
          <p:cNvPicPr>
            <a:picLocks noChangeAspect="1"/>
          </p:cNvPicPr>
          <p:nvPr userDrawn="1"/>
        </p:nvPicPr>
        <p:blipFill>
          <a:blip r:embed="rId4"/>
          <a:stretch>
            <a:fillRect/>
          </a:stretch>
        </p:blipFill>
        <p:spPr>
          <a:xfrm>
            <a:off x="106805" y="213840"/>
            <a:ext cx="1721995" cy="449491"/>
          </a:xfrm>
          <a:prstGeom prst="rect">
            <a:avLst/>
          </a:prstGeom>
        </p:spPr>
      </p:pic>
    </p:spTree>
    <p:extLst>
      <p:ext uri="{BB962C8B-B14F-4D97-AF65-F5344CB8AC3E}">
        <p14:creationId xmlns:p14="http://schemas.microsoft.com/office/powerpoint/2010/main" val="37739599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sk-SK"/>
              <a:t>Kliknutím upravte štýl predlohy nadpisu</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k-SK"/>
              <a:t>Upraviť štýly predlohy textu
Druhá úroveň
Tretia úroveň
Štvrtá úroveň
Piata úroveň</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139644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k-SK"/>
              <a:t>Kliknutím na ikonu pridáte obrázok</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761541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1154111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343908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Zaoblený obdĺžnik 6">
            <a:extLst>
              <a:ext uri="{FF2B5EF4-FFF2-40B4-BE49-F238E27FC236}">
                <a16:creationId xmlns:a16="http://schemas.microsoft.com/office/drawing/2014/main" id="{3B679FBA-2224-B641-B4A7-017630659B5E}"/>
              </a:ext>
            </a:extLst>
          </p:cNvPr>
          <p:cNvSpPr/>
          <p:nvPr userDrawn="1"/>
        </p:nvSpPr>
        <p:spPr>
          <a:xfrm>
            <a:off x="628651" y="395654"/>
            <a:ext cx="7886700" cy="738554"/>
          </a:xfrm>
          <a:prstGeom prst="roundRect">
            <a:avLst/>
          </a:prstGeom>
          <a:ln>
            <a:solidFill>
              <a:srgbClr val="00397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a:p>
        </p:txBody>
      </p:sp>
      <p:sp>
        <p:nvSpPr>
          <p:cNvPr id="2" name="Title 1"/>
          <p:cNvSpPr>
            <a:spLocks noGrp="1"/>
          </p:cNvSpPr>
          <p:nvPr>
            <p:ph type="title"/>
          </p:nvPr>
        </p:nvSpPr>
        <p:spPr/>
        <p:txBody>
          <a:body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dirty="0"/>
              <a:t>Upraviť štýly predlohy textu
Druhá úroveň
Tretia úroveň
Štvrtá úroveň
Piata úroveň</a:t>
            </a:r>
            <a:endParaRPr lang="en-US" dirty="0"/>
          </a:p>
        </p:txBody>
      </p:sp>
      <p:pic>
        <p:nvPicPr>
          <p:cNvPr id="4" name="Obrázek 3"/>
          <p:cNvPicPr>
            <a:picLocks noChangeAspect="1"/>
          </p:cNvPicPr>
          <p:nvPr userDrawn="1"/>
        </p:nvPicPr>
        <p:blipFill>
          <a:blip r:embed="rId2"/>
          <a:stretch>
            <a:fillRect/>
          </a:stretch>
        </p:blipFill>
        <p:spPr>
          <a:xfrm>
            <a:off x="7426548" y="4227519"/>
            <a:ext cx="1863367" cy="915981"/>
          </a:xfrm>
          <a:prstGeom prst="rect">
            <a:avLst/>
          </a:prstGeom>
        </p:spPr>
      </p:pic>
      <p:pic>
        <p:nvPicPr>
          <p:cNvPr id="5" name="Obrázek 4"/>
          <p:cNvPicPr>
            <a:picLocks noChangeAspect="1"/>
          </p:cNvPicPr>
          <p:nvPr userDrawn="1"/>
        </p:nvPicPr>
        <p:blipFill>
          <a:blip r:embed="rId3"/>
          <a:stretch>
            <a:fillRect/>
          </a:stretch>
        </p:blipFill>
        <p:spPr>
          <a:xfrm>
            <a:off x="335182" y="4632723"/>
            <a:ext cx="749873" cy="353599"/>
          </a:xfrm>
          <a:prstGeom prst="rect">
            <a:avLst/>
          </a:prstGeom>
        </p:spPr>
      </p:pic>
      <p:sp>
        <p:nvSpPr>
          <p:cNvPr id="13" name="Obdélník 12"/>
          <p:cNvSpPr/>
          <p:nvPr userDrawn="1"/>
        </p:nvSpPr>
        <p:spPr>
          <a:xfrm>
            <a:off x="4572000" y="4774019"/>
            <a:ext cx="776177" cy="287079"/>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42036437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Zaoblený obdĺžnik 6">
            <a:extLst>
              <a:ext uri="{FF2B5EF4-FFF2-40B4-BE49-F238E27FC236}">
                <a16:creationId xmlns:a16="http://schemas.microsoft.com/office/drawing/2014/main" id="{3B679FBA-2224-B641-B4A7-017630659B5E}"/>
              </a:ext>
            </a:extLst>
          </p:cNvPr>
          <p:cNvSpPr/>
          <p:nvPr userDrawn="1"/>
        </p:nvSpPr>
        <p:spPr>
          <a:xfrm>
            <a:off x="628650" y="395654"/>
            <a:ext cx="7886700" cy="738554"/>
          </a:xfrm>
          <a:prstGeom prst="roundRect">
            <a:avLst/>
          </a:prstGeom>
          <a:ln>
            <a:solidFill>
              <a:srgbClr val="00397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a:p>
        </p:txBody>
      </p:sp>
      <p:sp>
        <p:nvSpPr>
          <p:cNvPr id="2" name="Title 1"/>
          <p:cNvSpPr>
            <a:spLocks noGrp="1"/>
          </p:cNvSpPr>
          <p:nvPr>
            <p:ph type="title"/>
          </p:nvPr>
        </p:nvSpPr>
        <p:spPr/>
        <p:txBody>
          <a:bodyPr/>
          <a:lstStyle/>
          <a:p>
            <a:r>
              <a:rPr lang="sk-SK" dirty="0"/>
              <a:t>Kliknutím upravte štýl predlohy nadpisu</a:t>
            </a:r>
            <a:endParaRPr lang="en-US" dirty="0"/>
          </a:p>
        </p:txBody>
      </p:sp>
      <p:sp>
        <p:nvSpPr>
          <p:cNvPr id="3" name="Content Placeholder 2"/>
          <p:cNvSpPr>
            <a:spLocks noGrp="1"/>
          </p:cNvSpPr>
          <p:nvPr>
            <p:ph idx="1"/>
          </p:nvPr>
        </p:nvSpPr>
        <p:spPr>
          <a:ln>
            <a:solidFill>
              <a:schemeClr val="bg1"/>
            </a:solidFill>
          </a:ln>
        </p:spPr>
        <p:txBody>
          <a:bodyPr/>
          <a:lstStyle/>
          <a:p>
            <a:pPr lvl="0"/>
            <a:r>
              <a:rPr lang="sk-SK" dirty="0"/>
              <a:t>Upraviť štýly predlohy textu
Druhá úroveň
Tretia úroveň
Štvrtá úroveň
Piata úroveň</a:t>
            </a:r>
            <a:endParaRPr lang="en-US" dirty="0"/>
          </a:p>
        </p:txBody>
      </p:sp>
      <p:pic>
        <p:nvPicPr>
          <p:cNvPr id="4" name="Obrázek 3"/>
          <p:cNvPicPr>
            <a:picLocks noChangeAspect="1"/>
          </p:cNvPicPr>
          <p:nvPr userDrawn="1"/>
        </p:nvPicPr>
        <p:blipFill>
          <a:blip r:embed="rId2"/>
          <a:stretch>
            <a:fillRect/>
          </a:stretch>
        </p:blipFill>
        <p:spPr>
          <a:xfrm>
            <a:off x="7426548" y="4227519"/>
            <a:ext cx="1863367" cy="915981"/>
          </a:xfrm>
          <a:prstGeom prst="rect">
            <a:avLst/>
          </a:prstGeom>
        </p:spPr>
      </p:pic>
      <p:pic>
        <p:nvPicPr>
          <p:cNvPr id="6" name="Obrázek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3337" y="4726269"/>
            <a:ext cx="752475" cy="352425"/>
          </a:xfrm>
          <a:prstGeom prst="rect">
            <a:avLst/>
          </a:prstGeom>
        </p:spPr>
      </p:pic>
      <p:sp>
        <p:nvSpPr>
          <p:cNvPr id="9" name="Obdélník 8"/>
          <p:cNvSpPr/>
          <p:nvPr userDrawn="1"/>
        </p:nvSpPr>
        <p:spPr>
          <a:xfrm>
            <a:off x="4523362" y="4726269"/>
            <a:ext cx="807395" cy="352425"/>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26832151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Zaoblený obdĺžnik 6">
            <a:extLst>
              <a:ext uri="{FF2B5EF4-FFF2-40B4-BE49-F238E27FC236}">
                <a16:creationId xmlns:a16="http://schemas.microsoft.com/office/drawing/2014/main" id="{3B679FBA-2224-B641-B4A7-017630659B5E}"/>
              </a:ext>
            </a:extLst>
          </p:cNvPr>
          <p:cNvSpPr/>
          <p:nvPr userDrawn="1"/>
        </p:nvSpPr>
        <p:spPr>
          <a:xfrm>
            <a:off x="562708" y="395654"/>
            <a:ext cx="8871438" cy="738554"/>
          </a:xfrm>
          <a:prstGeom prst="roundRect">
            <a:avLst/>
          </a:prstGeom>
          <a:ln>
            <a:solidFill>
              <a:srgbClr val="00397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k-SK"/>
          </a:p>
        </p:txBody>
      </p:sp>
      <p:sp>
        <p:nvSpPr>
          <p:cNvPr id="2" name="Title 1"/>
          <p:cNvSpPr>
            <a:spLocks noGrp="1"/>
          </p:cNvSpPr>
          <p:nvPr>
            <p:ph type="title"/>
          </p:nvPr>
        </p:nvSpPr>
        <p:spPr/>
        <p:txBody>
          <a:body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dirty="0"/>
              <a:t>Upraviť štýly predlohy textu
Druhá úroveň
Tretia úroveň
Štvrtá úroveň
Piata úroveň</a:t>
            </a:r>
            <a:endParaRPr lang="en-US" dirty="0"/>
          </a:p>
        </p:txBody>
      </p:sp>
      <p:pic>
        <p:nvPicPr>
          <p:cNvPr id="5" name="Obrázok 4">
            <a:extLst>
              <a:ext uri="{FF2B5EF4-FFF2-40B4-BE49-F238E27FC236}">
                <a16:creationId xmlns:a16="http://schemas.microsoft.com/office/drawing/2014/main" id="{4418E1E4-27DD-854C-9D09-B6A997FBB095}"/>
              </a:ext>
            </a:extLst>
          </p:cNvPr>
          <p:cNvPicPr>
            <a:picLocks noChangeAspect="1"/>
          </p:cNvPicPr>
          <p:nvPr userDrawn="1"/>
        </p:nvPicPr>
        <p:blipFill>
          <a:blip r:embed="rId2"/>
          <a:stretch>
            <a:fillRect/>
          </a:stretch>
        </p:blipFill>
        <p:spPr>
          <a:xfrm>
            <a:off x="5583115" y="4798062"/>
            <a:ext cx="1023370" cy="248723"/>
          </a:xfrm>
          <a:prstGeom prst="rect">
            <a:avLst/>
          </a:prstGeom>
        </p:spPr>
      </p:pic>
    </p:spTree>
    <p:extLst>
      <p:ext uri="{BB962C8B-B14F-4D97-AF65-F5344CB8AC3E}">
        <p14:creationId xmlns:p14="http://schemas.microsoft.com/office/powerpoint/2010/main" val="29576334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sk-SK"/>
              <a:t>Kliknutím upravte štýl predlohy nadpisu</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k-SK"/>
              <a:t>Upraviť štýly predlohy textu
Druhá úroveň
Tretia úroveň
Štvrtá úroveň
Piata úroveň</a:t>
            </a:r>
            <a:endParaRPr lang="en-US" dirty="0"/>
          </a:p>
        </p:txBody>
      </p:sp>
      <p:pic>
        <p:nvPicPr>
          <p:cNvPr id="8" name="Obrázok 7">
            <a:extLst>
              <a:ext uri="{FF2B5EF4-FFF2-40B4-BE49-F238E27FC236}">
                <a16:creationId xmlns:a16="http://schemas.microsoft.com/office/drawing/2014/main" id="{47BED992-8811-524F-BC8F-B163A15F0271}"/>
              </a:ext>
            </a:extLst>
          </p:cNvPr>
          <p:cNvPicPr>
            <a:picLocks noChangeAspect="1"/>
          </p:cNvPicPr>
          <p:nvPr userDrawn="1"/>
        </p:nvPicPr>
        <p:blipFill>
          <a:blip r:embed="rId2"/>
          <a:stretch>
            <a:fillRect/>
          </a:stretch>
        </p:blipFill>
        <p:spPr>
          <a:xfrm>
            <a:off x="5583115" y="4798062"/>
            <a:ext cx="1023370" cy="248723"/>
          </a:xfrm>
          <a:prstGeom prst="rect">
            <a:avLst/>
          </a:prstGeom>
        </p:spPr>
      </p:pic>
    </p:spTree>
    <p:extLst>
      <p:ext uri="{BB962C8B-B14F-4D97-AF65-F5344CB8AC3E}">
        <p14:creationId xmlns:p14="http://schemas.microsoft.com/office/powerpoint/2010/main" val="1488436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sk-SK"/>
              <a:t>Upraviť štýly predlohy textu
Druhá úroveň
Tretia úroveň
Štvrtá úroveň
Piata úroveň</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157061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sk-SK"/>
              <a:t>Kliknutím upravte štýl predlohy nadpisu</a:t>
            </a:r>
            <a:endParaRPr lang="en-US" dirty="0"/>
          </a:p>
        </p:txBody>
      </p:sp>
      <p:sp>
        <p:nvSpPr>
          <p:cNvPr id="4" name="Content Placeholder 3"/>
          <p:cNvSpPr>
            <a:spLocks noGrp="1"/>
          </p:cNvSpPr>
          <p:nvPr>
            <p:ph sz="half" idx="2"/>
          </p:nvPr>
        </p:nvSpPr>
        <p:spPr>
          <a:xfrm>
            <a:off x="629842" y="1878806"/>
            <a:ext cx="3868340" cy="2763441"/>
          </a:xfrm>
        </p:spPr>
        <p:txBody>
          <a:bodyPr/>
          <a:lstStyle/>
          <a:p>
            <a:pPr lvl="0"/>
            <a:r>
              <a:rPr lang="sk-SK" dirty="0"/>
              <a:t>Upraviť štýly predlohy textu
Druhá úroveň
Tretia úroveň
Štvrtá úroveň
Piata úroveň</a:t>
            </a:r>
            <a:endParaRPr lang="en-US" dirty="0"/>
          </a:p>
        </p:txBody>
      </p:sp>
      <p:sp>
        <p:nvSpPr>
          <p:cNvPr id="6" name="Content Placeholder 5"/>
          <p:cNvSpPr>
            <a:spLocks noGrp="1"/>
          </p:cNvSpPr>
          <p:nvPr>
            <p:ph sz="quarter" idx="4"/>
          </p:nvPr>
        </p:nvSpPr>
        <p:spPr>
          <a:xfrm>
            <a:off x="4629150" y="1878806"/>
            <a:ext cx="3887391" cy="2763441"/>
          </a:xfrm>
        </p:spPr>
        <p:txBody>
          <a:bodyPr/>
          <a:lstStyle/>
          <a:p>
            <a:pPr lvl="0"/>
            <a:r>
              <a:rPr lang="sk-SK"/>
              <a:t>Upraviť štýly predlohy textu
Druhá úroveň
Tretia úroveň
Štvrtá úroveň
Piata úroveň</a:t>
            </a:r>
            <a:endParaRPr lang="en-US" dirty="0"/>
          </a:p>
        </p:txBody>
      </p:sp>
    </p:spTree>
    <p:extLst>
      <p:ext uri="{BB962C8B-B14F-4D97-AF65-F5344CB8AC3E}">
        <p14:creationId xmlns:p14="http://schemas.microsoft.com/office/powerpoint/2010/main" val="33973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Tree>
    <p:extLst>
      <p:ext uri="{BB962C8B-B14F-4D97-AF65-F5344CB8AC3E}">
        <p14:creationId xmlns:p14="http://schemas.microsoft.com/office/powerpoint/2010/main" val="2791099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120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sk-SK" dirty="0"/>
              <a:t>Kliknutím upravte štýl predlohy nadpisu</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sk-SK"/>
              <a:t>Upraviť štýly predlohy textu
Druhá úroveň
Tretia úroveň
Štvrtá úroveň
Piata úroveň</a:t>
            </a:r>
            <a:endParaRPr lang="en-US" dirty="0"/>
          </a:p>
        </p:txBody>
      </p:sp>
      <p:pic>
        <p:nvPicPr>
          <p:cNvPr id="9" name="Obrázok 8">
            <a:extLst>
              <a:ext uri="{FF2B5EF4-FFF2-40B4-BE49-F238E27FC236}">
                <a16:creationId xmlns:a16="http://schemas.microsoft.com/office/drawing/2014/main" id="{B8173816-2C5C-EC42-977B-FD7F6CF91D0E}"/>
              </a:ext>
            </a:extLst>
          </p:cNvPr>
          <p:cNvPicPr>
            <a:picLocks noChangeAspect="1"/>
          </p:cNvPicPr>
          <p:nvPr userDrawn="1"/>
        </p:nvPicPr>
        <p:blipFill>
          <a:blip r:embed="rId16"/>
          <a:stretch>
            <a:fillRect/>
          </a:stretch>
        </p:blipFill>
        <p:spPr>
          <a:xfrm>
            <a:off x="4635500" y="4830641"/>
            <a:ext cx="657469" cy="185658"/>
          </a:xfrm>
          <a:prstGeom prst="rect">
            <a:avLst/>
          </a:prstGeom>
        </p:spPr>
      </p:pic>
    </p:spTree>
    <p:extLst>
      <p:ext uri="{BB962C8B-B14F-4D97-AF65-F5344CB8AC3E}">
        <p14:creationId xmlns:p14="http://schemas.microsoft.com/office/powerpoint/2010/main" val="4036120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txStyles>
    <p:titleStyle>
      <a:lvl1pPr algn="l" defTabSz="685800" rtl="0" eaLnBrk="1" latinLnBrk="0" hangingPunct="1">
        <a:lnSpc>
          <a:spcPct val="90000"/>
        </a:lnSpc>
        <a:spcBef>
          <a:spcPct val="0"/>
        </a:spcBef>
        <a:buNone/>
        <a:defRPr sz="3000" kern="1200">
          <a:solidFill>
            <a:srgbClr val="003975"/>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7FB5F6-E3B4-0E4F-A2AC-1EA1E9952C98}"/>
              </a:ext>
            </a:extLst>
          </p:cNvPr>
          <p:cNvSpPr>
            <a:spLocks noGrp="1"/>
          </p:cNvSpPr>
          <p:nvPr>
            <p:ph type="ctrTitle"/>
          </p:nvPr>
        </p:nvSpPr>
        <p:spPr>
          <a:xfrm>
            <a:off x="1143000" y="2951924"/>
            <a:ext cx="6858000" cy="1477835"/>
          </a:xfrm>
        </p:spPr>
        <p:txBody>
          <a:bodyPr>
            <a:normAutofit fontScale="90000"/>
          </a:bodyPr>
          <a:lstStyle/>
          <a:p>
            <a:r>
              <a:rPr lang="en-US" sz="2400" dirty="0"/>
              <a:t>Evaluation of the </a:t>
            </a:r>
            <a:r>
              <a:rPr lang="sk-SK" sz="2400" dirty="0" smtClean="0"/>
              <a:t>Slovak </a:t>
            </a:r>
            <a:r>
              <a:rPr lang="en-US" sz="2400" dirty="0" smtClean="0"/>
              <a:t>Action </a:t>
            </a:r>
            <a:r>
              <a:rPr lang="en-US" sz="2400" dirty="0"/>
              <a:t>Plan for Cluster </a:t>
            </a:r>
            <a:r>
              <a:rPr lang="en-US" sz="2400" dirty="0" smtClean="0"/>
              <a:t>Support </a:t>
            </a:r>
            <a:r>
              <a:rPr lang="en-US" sz="2400" dirty="0"/>
              <a:t>Policy </a:t>
            </a:r>
            <a:r>
              <a:rPr lang="en-US" sz="2400" dirty="0" smtClean="0"/>
              <a:t>Improvement</a:t>
            </a:r>
            <a:r>
              <a:rPr lang="sk-SK" sz="2400" dirty="0" smtClean="0"/>
              <a:t/>
            </a:r>
            <a:br>
              <a:rPr lang="sk-SK" sz="2400" dirty="0" smtClean="0"/>
            </a:br>
            <a:r>
              <a:rPr lang="sk-SK" sz="2400" dirty="0" smtClean="0"/>
              <a:t/>
            </a:r>
            <a:br>
              <a:rPr lang="sk-SK" sz="2400" dirty="0" smtClean="0"/>
            </a:br>
            <a:r>
              <a:rPr lang="sk-SK" sz="1600" dirty="0" smtClean="0"/>
              <a:t>Artur Bobovnický - Vladimír Borza - Renáta Magulová - Alexandra Vavrdová </a:t>
            </a:r>
            <a:br>
              <a:rPr lang="sk-SK" sz="1600" dirty="0" smtClean="0"/>
            </a:br>
            <a:r>
              <a:rPr lang="sk-SK" sz="1600" dirty="0" smtClean="0"/>
              <a:t>&amp; Peter Adamovský </a:t>
            </a:r>
            <a:endParaRPr lang="sk-SK" sz="1600" dirty="0"/>
          </a:p>
        </p:txBody>
      </p:sp>
      <p:sp>
        <p:nvSpPr>
          <p:cNvPr id="4" name="Podnadpis 3">
            <a:extLst>
              <a:ext uri="{FF2B5EF4-FFF2-40B4-BE49-F238E27FC236}">
                <a16:creationId xmlns:a16="http://schemas.microsoft.com/office/drawing/2014/main" id="{0F126D25-4634-CE43-8FB7-D04EFB1138D4}"/>
              </a:ext>
            </a:extLst>
          </p:cNvPr>
          <p:cNvSpPr>
            <a:spLocks noGrp="1"/>
          </p:cNvSpPr>
          <p:nvPr>
            <p:ph type="subTitle" idx="1"/>
          </p:nvPr>
        </p:nvSpPr>
        <p:spPr>
          <a:xfrm>
            <a:off x="350274" y="4429759"/>
            <a:ext cx="8443452" cy="713741"/>
          </a:xfrm>
        </p:spPr>
        <p:txBody>
          <a:bodyPr>
            <a:normAutofit lnSpcReduction="10000"/>
          </a:bodyPr>
          <a:lstStyle/>
          <a:p>
            <a:r>
              <a:rPr lang="sk-SK" dirty="0" smtClean="0"/>
              <a:t> </a:t>
            </a:r>
          </a:p>
          <a:p>
            <a:r>
              <a:rPr lang="sk-SK" sz="2000" dirty="0" smtClean="0"/>
              <a:t>ClusterFY Partner Meeting in Groningen, 12.-14. September 2022  </a:t>
            </a:r>
          </a:p>
          <a:p>
            <a:endParaRPr lang="sk-SK" sz="3400" dirty="0" smtClean="0"/>
          </a:p>
          <a:p>
            <a:endParaRPr lang="sk-SK" dirty="0" smtClean="0"/>
          </a:p>
          <a:p>
            <a:endParaRPr lang="sk-SK" dirty="0" smtClean="0"/>
          </a:p>
          <a:p>
            <a:endParaRPr lang="sk-SK"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0491" y="-123823"/>
            <a:ext cx="2069768" cy="1017442"/>
          </a:xfrm>
          <a:prstGeom prst="rect">
            <a:avLst/>
          </a:prstGeom>
        </p:spPr>
      </p:pic>
    </p:spTree>
    <p:extLst>
      <p:ext uri="{BB962C8B-B14F-4D97-AF65-F5344CB8AC3E}">
        <p14:creationId xmlns:p14="http://schemas.microsoft.com/office/powerpoint/2010/main" val="2878660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b="1" dirty="0" smtClean="0"/>
              <a:t>DISCUSSION</a:t>
            </a:r>
            <a:endParaRPr lang="sk-SK" sz="2800" b="1" dirty="0"/>
          </a:p>
        </p:txBody>
      </p:sp>
      <p:sp>
        <p:nvSpPr>
          <p:cNvPr id="3" name="Zástupný objekt pre obsah 2"/>
          <p:cNvSpPr>
            <a:spLocks noGrp="1"/>
          </p:cNvSpPr>
          <p:nvPr>
            <p:ph idx="1"/>
          </p:nvPr>
        </p:nvSpPr>
        <p:spPr/>
        <p:txBody>
          <a:bodyPr/>
          <a:lstStyle/>
          <a:p>
            <a:pPr marL="0" indent="0">
              <a:buNone/>
            </a:pPr>
            <a:r>
              <a:rPr lang="en-US" sz="1800" b="1" dirty="0" smtClean="0"/>
              <a:t>Thank you for your attention</a:t>
            </a:r>
            <a:endParaRPr lang="sk-SK" sz="1800" b="1" dirty="0" smtClean="0"/>
          </a:p>
          <a:p>
            <a:pPr marL="0" indent="0">
              <a:buNone/>
            </a:pPr>
            <a:r>
              <a:rPr lang="sk-SK" sz="2800" b="1" dirty="0" smtClean="0"/>
              <a:t>Q </a:t>
            </a:r>
            <a:r>
              <a:rPr lang="en-US" sz="2800" b="1" dirty="0" smtClean="0">
                <a:solidFill>
                  <a:prstClr val="black"/>
                </a:solidFill>
              </a:rPr>
              <a:t>&amp;</a:t>
            </a:r>
            <a:r>
              <a:rPr lang="sk-SK" sz="2800" b="1" dirty="0" smtClean="0">
                <a:solidFill>
                  <a:prstClr val="black"/>
                </a:solidFill>
              </a:rPr>
              <a:t> A</a:t>
            </a:r>
            <a:endParaRPr lang="sk-SK" sz="2800" b="1" dirty="0" smtClean="0"/>
          </a:p>
          <a:p>
            <a:pPr marL="0" indent="0">
              <a:buNone/>
            </a:pPr>
            <a:r>
              <a:rPr lang="sk-SK" sz="1800" b="1" dirty="0" smtClean="0"/>
              <a:t>SIEA Cluster Expert Team </a:t>
            </a:r>
            <a:endParaRPr lang="sk-SK" sz="1800" b="1" dirty="0"/>
          </a:p>
          <a:p>
            <a:pPr marL="0" indent="0">
              <a:buNone/>
            </a:pPr>
            <a:endParaRPr lang="sk-SK" b="1" dirty="0"/>
          </a:p>
        </p:txBody>
      </p:sp>
      <p:pic>
        <p:nvPicPr>
          <p:cNvPr id="6" name="Obrázok 5"/>
          <p:cNvPicPr>
            <a:picLocks noChangeAspect="1"/>
          </p:cNvPicPr>
          <p:nvPr/>
        </p:nvPicPr>
        <p:blipFill rotWithShape="1">
          <a:blip r:embed="rId2">
            <a:extLst>
              <a:ext uri="{28A0092B-C50C-407E-A947-70E740481C1C}">
                <a14:useLocalDpi xmlns:a14="http://schemas.microsoft.com/office/drawing/2010/main" val="0"/>
              </a:ext>
            </a:extLst>
          </a:blip>
          <a:srcRect b="34772"/>
          <a:stretch/>
        </p:blipFill>
        <p:spPr>
          <a:xfrm>
            <a:off x="628650" y="2641555"/>
            <a:ext cx="4593534" cy="1991168"/>
          </a:xfrm>
          <a:prstGeom prst="rect">
            <a:avLst/>
          </a:prstGeom>
        </p:spPr>
      </p:pic>
    </p:spTree>
    <p:extLst>
      <p:ext uri="{BB962C8B-B14F-4D97-AF65-F5344CB8AC3E}">
        <p14:creationId xmlns:p14="http://schemas.microsoft.com/office/powerpoint/2010/main" val="2113505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b="1" dirty="0" smtClean="0"/>
              <a:t>THE BACKGROUND</a:t>
            </a:r>
            <a:endParaRPr lang="sk-SK" sz="2800" b="1" dirty="0"/>
          </a:p>
        </p:txBody>
      </p:sp>
      <p:sp>
        <p:nvSpPr>
          <p:cNvPr id="3" name="Zástupný objekt pre obsah 2"/>
          <p:cNvSpPr>
            <a:spLocks noGrp="1"/>
          </p:cNvSpPr>
          <p:nvPr>
            <p:ph idx="1"/>
          </p:nvPr>
        </p:nvSpPr>
        <p:spPr>
          <a:xfrm>
            <a:off x="628650" y="1369218"/>
            <a:ext cx="7886700" cy="3405981"/>
          </a:xfrm>
        </p:spPr>
        <p:txBody>
          <a:bodyPr>
            <a:normAutofit/>
          </a:bodyPr>
          <a:lstStyle/>
          <a:p>
            <a:pPr algn="just"/>
            <a:r>
              <a:rPr lang="en-US" sz="1600" b="1" dirty="0" smtClean="0">
                <a:latin typeface="Arial" panose="020B0604020202020204" pitchFamily="34" charset="0"/>
                <a:cs typeface="Arial" panose="020B0604020202020204" pitchFamily="34" charset="0"/>
              </a:rPr>
              <a:t>The Slovak Action Plan for Cluster Organization Support Policy Improvement was approved on 17th December 2019. The aim of the Action Plan were improvements in the Policy Measure Scheme DM 18/2014 </a:t>
            </a:r>
            <a:r>
              <a:rPr lang="sk-SK" sz="1600" b="1" dirty="0" smtClean="0">
                <a:latin typeface="Arial" panose="020B0604020202020204" pitchFamily="34" charset="0"/>
                <a:cs typeface="Arial" panose="020B0604020202020204" pitchFamily="34" charset="0"/>
              </a:rPr>
              <a:t>(</a:t>
            </a:r>
            <a:r>
              <a:rPr lang="en-US" sz="1600" b="1" dirty="0" smtClean="0">
                <a:latin typeface="Arial" panose="020B0604020202020204" pitchFamily="34" charset="0"/>
                <a:cs typeface="Arial" panose="020B0604020202020204" pitchFamily="34" charset="0"/>
              </a:rPr>
              <a:t>Scheme to promote industrial cluster organizations</a:t>
            </a:r>
            <a:r>
              <a:rPr lang="sk-SK" sz="1600" b="1"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a:t>
            </a:r>
          </a:p>
          <a:p>
            <a:pPr algn="just"/>
            <a:r>
              <a:rPr lang="en-US" sz="1600" b="1" dirty="0" smtClean="0">
                <a:latin typeface="Arial" panose="020B0604020202020204" pitchFamily="34" charset="0"/>
                <a:cs typeface="Arial" panose="020B0604020202020204" pitchFamily="34" charset="0"/>
              </a:rPr>
              <a:t>The main goal was to minimize and remove of barriers and lower the obstacles that are preventing clusters and SMEs from collaborating with other business, academic and R&amp;D institutions, increasing their ability to internationalize and increase their competitive position in wider European marketplace.</a:t>
            </a:r>
          </a:p>
          <a:p>
            <a:pPr algn="just"/>
            <a:r>
              <a:rPr lang="en-US" sz="1600" b="1" dirty="0" smtClean="0">
                <a:latin typeface="Arial" panose="020B0604020202020204" pitchFamily="34" charset="0"/>
                <a:cs typeface="Arial" panose="020B0604020202020204" pitchFamily="34" charset="0"/>
              </a:rPr>
              <a:t>The Policy Instrument was focused formally on well-established clusters mainly those  high-tech oriented and internationally known &amp; newly established clusters operating in less developed region</a:t>
            </a:r>
            <a:r>
              <a:rPr lang="en-US" b="1" dirty="0" smtClean="0"/>
              <a:t>.</a:t>
            </a:r>
            <a:r>
              <a:rPr lang="en-GB" b="1" dirty="0" smtClean="0"/>
              <a:t> </a:t>
            </a:r>
            <a:endParaRPr lang="sk-SK" b="1" dirty="0" smtClean="0"/>
          </a:p>
          <a:p>
            <a:endParaRPr lang="sk-SK" b="1" dirty="0" smtClean="0"/>
          </a:p>
        </p:txBody>
      </p:sp>
    </p:spTree>
    <p:extLst>
      <p:ext uri="{BB962C8B-B14F-4D97-AF65-F5344CB8AC3E}">
        <p14:creationId xmlns:p14="http://schemas.microsoft.com/office/powerpoint/2010/main" val="2112674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US" sz="2800" b="1" dirty="0" smtClean="0"/>
              <a:t>P</a:t>
            </a:r>
            <a:r>
              <a:rPr lang="sk-SK" sz="2800" b="1" dirty="0" smtClean="0"/>
              <a:t>ROS</a:t>
            </a:r>
            <a:r>
              <a:rPr lang="en-US" sz="2800" b="1" dirty="0" smtClean="0"/>
              <a:t> &amp; </a:t>
            </a:r>
            <a:r>
              <a:rPr lang="sk-SK" sz="2800" b="1" dirty="0" smtClean="0"/>
              <a:t>CONS</a:t>
            </a:r>
            <a:r>
              <a:rPr lang="en-US" sz="2800" b="1" dirty="0" smtClean="0"/>
              <a:t> </a:t>
            </a:r>
            <a:r>
              <a:rPr lang="en-US" sz="2800" b="1" dirty="0"/>
              <a:t>of the </a:t>
            </a:r>
            <a:r>
              <a:rPr lang="sk-SK" sz="2800" b="1" dirty="0" smtClean="0"/>
              <a:t>S</a:t>
            </a:r>
            <a:r>
              <a:rPr lang="en-US" sz="2800" b="1" dirty="0" smtClean="0"/>
              <a:t>cheme</a:t>
            </a:r>
            <a:endParaRPr lang="sk-SK" sz="2800" b="1" dirty="0"/>
          </a:p>
        </p:txBody>
      </p:sp>
      <p:sp>
        <p:nvSpPr>
          <p:cNvPr id="3" name="Zástupný objekt pre obsah 2"/>
          <p:cNvSpPr>
            <a:spLocks noGrp="1"/>
          </p:cNvSpPr>
          <p:nvPr>
            <p:ph idx="1"/>
          </p:nvPr>
        </p:nvSpPr>
        <p:spPr>
          <a:xfrm>
            <a:off x="628650" y="1369218"/>
            <a:ext cx="7886700" cy="3385661"/>
          </a:xfrm>
        </p:spPr>
        <p:txBody>
          <a:bodyPr>
            <a:normAutofit fontScale="40000" lnSpcReduction="20000"/>
          </a:bodyPr>
          <a:lstStyle/>
          <a:p>
            <a:pPr marL="0" indent="0" algn="just">
              <a:lnSpc>
                <a:spcPct val="107000"/>
              </a:lnSpc>
              <a:spcAft>
                <a:spcPts val="800"/>
              </a:spcAft>
              <a:buNone/>
            </a:pPr>
            <a:r>
              <a:rPr lang="en-GB" sz="4500" b="1" dirty="0">
                <a:latin typeface="Arial" panose="020B0604020202020204" pitchFamily="34" charset="0"/>
                <a:ea typeface="Calibri" panose="020F0502020204030204" pitchFamily="34" charset="0"/>
                <a:cs typeface="Times New Roman" panose="02020603050405020304" pitchFamily="18" charset="0"/>
              </a:rPr>
              <a:t>The following activities were supported with this scheme: </a:t>
            </a:r>
            <a:endParaRPr lang="sk-SK" sz="4500" b="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GB" sz="4000" b="1" i="1"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GB" sz="4000" b="1" i="1" dirty="0">
                <a:latin typeface="Arial" panose="020B0604020202020204" pitchFamily="34" charset="0"/>
                <a:ea typeface="Calibri" panose="020F0502020204030204" pitchFamily="34" charset="0"/>
                <a:cs typeface="Times New Roman" panose="02020603050405020304" pitchFamily="18" charset="0"/>
              </a:rPr>
              <a:t> training organized by industrial clusters or education of its members; </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GB" sz="4000" b="1" i="1"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GB" sz="4000" b="1" i="1" dirty="0">
                <a:latin typeface="Arial" panose="020B0604020202020204" pitchFamily="34" charset="0"/>
                <a:ea typeface="Calibri" panose="020F0502020204030204" pitchFamily="34" charset="0"/>
                <a:cs typeface="Times New Roman" panose="02020603050405020304" pitchFamily="18" charset="0"/>
              </a:rPr>
              <a:t> presentations of industrial clusters and their members locally and abroad through </a:t>
            </a:r>
            <a:r>
              <a:rPr lang="en-GB" sz="4000" b="1" i="1" dirty="0" smtClean="0">
                <a:latin typeface="Arial" panose="020B0604020202020204" pitchFamily="34" charset="0"/>
                <a:ea typeface="Calibri" panose="020F0502020204030204" pitchFamily="34" charset="0"/>
                <a:cs typeface="Times New Roman" panose="02020603050405020304" pitchFamily="18" charset="0"/>
              </a:rPr>
              <a:t>participation </a:t>
            </a:r>
            <a:r>
              <a:rPr lang="en-GB" sz="4000" b="1" i="1" dirty="0">
                <a:latin typeface="Arial" panose="020B0604020202020204" pitchFamily="34" charset="0"/>
                <a:ea typeface="Calibri" panose="020F0502020204030204" pitchFamily="34" charset="0"/>
                <a:cs typeface="Times New Roman" panose="02020603050405020304" pitchFamily="18" charset="0"/>
              </a:rPr>
              <a:t>in exhibitions; </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GB" sz="4000" b="1" i="1"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GB" sz="4000" b="1" i="1" dirty="0">
                <a:latin typeface="Arial" panose="020B0604020202020204" pitchFamily="34" charset="0"/>
                <a:ea typeface="Calibri" panose="020F0502020204030204" pitchFamily="34" charset="0"/>
                <a:cs typeface="Times New Roman" panose="02020603050405020304" pitchFamily="18" charset="0"/>
              </a:rPr>
              <a:t> development of industrial clusters strategies; </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GB" sz="4000" b="1" i="1"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GB" sz="4000" b="1" i="1" dirty="0">
                <a:latin typeface="Arial" panose="020B0604020202020204" pitchFamily="34" charset="0"/>
                <a:ea typeface="Calibri" panose="020F0502020204030204" pitchFamily="34" charset="0"/>
                <a:cs typeface="Times New Roman" panose="02020603050405020304" pitchFamily="18" charset="0"/>
              </a:rPr>
              <a:t> expert consultation activities; </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GB" sz="4000" b="1" i="1"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GB" sz="4000" b="1" i="1" dirty="0">
                <a:latin typeface="Arial" panose="020B0604020202020204" pitchFamily="34" charset="0"/>
                <a:ea typeface="Calibri" panose="020F0502020204030204" pitchFamily="34" charset="0"/>
                <a:cs typeface="Times New Roman" panose="02020603050405020304" pitchFamily="18" charset="0"/>
              </a:rPr>
              <a:t> clusters participation in international projects and </a:t>
            </a:r>
            <a:r>
              <a:rPr lang="en-GB" sz="4000" b="1" i="1" dirty="0" smtClean="0">
                <a:latin typeface="Arial" panose="020B0604020202020204" pitchFamily="34" charset="0"/>
                <a:ea typeface="Calibri" panose="020F0502020204030204" pitchFamily="34" charset="0"/>
                <a:cs typeface="Times New Roman" panose="02020603050405020304" pitchFamily="18" charset="0"/>
              </a:rPr>
              <a:t>networks</a:t>
            </a:r>
            <a:r>
              <a:rPr lang="sk-SK" sz="4000" b="1" i="1" dirty="0" smtClean="0">
                <a:latin typeface="Arial" panose="020B0604020202020204" pitchFamily="34" charset="0"/>
                <a:ea typeface="Calibri" panose="020F0502020204030204" pitchFamily="34" charset="0"/>
                <a:cs typeface="Times New Roman" panose="02020603050405020304" pitchFamily="18" charset="0"/>
              </a:rPr>
              <a:t>.</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sk-SK" sz="4000" b="1" i="1" dirty="0" smtClean="0">
                <a:latin typeface="Arial" panose="020B0604020202020204" pitchFamily="34" charset="0"/>
                <a:ea typeface="Calibri" panose="020F0502020204030204" pitchFamily="34" charset="0"/>
                <a:cs typeface="Times New Roman" panose="02020603050405020304" pitchFamily="18" charset="0"/>
              </a:rPr>
              <a:t>The </a:t>
            </a:r>
            <a:r>
              <a:rPr lang="en-US" sz="4000" b="1" i="1" dirty="0" smtClean="0">
                <a:latin typeface="Arial" panose="020B0604020202020204" pitchFamily="34" charset="0"/>
                <a:ea typeface="Calibri" panose="020F0502020204030204" pitchFamily="34" charset="0"/>
                <a:cs typeface="Times New Roman" panose="02020603050405020304" pitchFamily="18" charset="0"/>
              </a:rPr>
              <a:t>Scheme </a:t>
            </a:r>
            <a:r>
              <a:rPr lang="en-US" sz="4000" b="1" i="1" dirty="0">
                <a:latin typeface="Arial" panose="020B0604020202020204" pitchFamily="34" charset="0"/>
                <a:ea typeface="Calibri" panose="020F0502020204030204" pitchFamily="34" charset="0"/>
                <a:cs typeface="Times New Roman" panose="02020603050405020304" pitchFamily="18" charset="0"/>
              </a:rPr>
              <a:t>was not supporting regular operation of cluster and was not directly linked with any evaluation scheme </a:t>
            </a:r>
            <a:r>
              <a:rPr lang="en-US" sz="4000" b="1" i="1" dirty="0" smtClean="0">
                <a:latin typeface="Arial" panose="020B0604020202020204" pitchFamily="34" charset="0"/>
                <a:ea typeface="Calibri" panose="020F0502020204030204" pitchFamily="34" charset="0"/>
                <a:cs typeface="Times New Roman" panose="02020603050405020304" pitchFamily="18" charset="0"/>
              </a:rPr>
              <a:t>me</a:t>
            </a:r>
            <a:r>
              <a:rPr lang="sk-SK" sz="4000" b="1" i="1" dirty="0" smtClean="0">
                <a:latin typeface="Arial" panose="020B0604020202020204" pitchFamily="34" charset="0"/>
                <a:ea typeface="Calibri" panose="020F0502020204030204" pitchFamily="34" charset="0"/>
                <a:cs typeface="Times New Roman" panose="02020603050405020304" pitchFamily="18" charset="0"/>
              </a:rPr>
              <a:t>a</a:t>
            </a:r>
            <a:r>
              <a:rPr lang="en-US" sz="4000" b="1" i="1" dirty="0" smtClean="0">
                <a:latin typeface="Arial" panose="020B0604020202020204" pitchFamily="34" charset="0"/>
                <a:ea typeface="Calibri" panose="020F0502020204030204" pitchFamily="34" charset="0"/>
                <a:cs typeface="Times New Roman" panose="02020603050405020304" pitchFamily="18" charset="0"/>
              </a:rPr>
              <a:t>sur</a:t>
            </a:r>
            <a:r>
              <a:rPr lang="sk-SK" sz="4000" b="1" i="1" dirty="0" err="1" smtClean="0">
                <a:latin typeface="Arial" panose="020B0604020202020204" pitchFamily="34" charset="0"/>
                <a:ea typeface="Calibri" panose="020F0502020204030204" pitchFamily="34" charset="0"/>
                <a:cs typeface="Times New Roman" panose="02020603050405020304" pitchFamily="18" charset="0"/>
              </a:rPr>
              <a:t>ing</a:t>
            </a:r>
            <a:r>
              <a:rPr lang="en-US" sz="4000" b="1" i="1" dirty="0" smtClean="0">
                <a:latin typeface="Arial" panose="020B0604020202020204" pitchFamily="34" charset="0"/>
                <a:ea typeface="Calibri" panose="020F0502020204030204" pitchFamily="34" charset="0"/>
                <a:cs typeface="Times New Roman" panose="02020603050405020304" pitchFamily="18" charset="0"/>
              </a:rPr>
              <a:t> </a:t>
            </a:r>
            <a:r>
              <a:rPr lang="en-US" sz="4000" b="1" i="1" dirty="0">
                <a:latin typeface="Arial" panose="020B0604020202020204" pitchFamily="34" charset="0"/>
                <a:ea typeface="Calibri" panose="020F0502020204030204" pitchFamily="34" charset="0"/>
                <a:cs typeface="Times New Roman" panose="02020603050405020304" pitchFamily="18" charset="0"/>
              </a:rPr>
              <a:t>the progress of cluster in achieving its goals.</a:t>
            </a:r>
            <a:endParaRPr lang="sk-SK" sz="4000" b="1" i="1" dirty="0">
              <a:latin typeface="Calibri" panose="020F0502020204030204" pitchFamily="34" charset="0"/>
              <a:ea typeface="Calibri" panose="020F0502020204030204" pitchFamily="34" charset="0"/>
              <a:cs typeface="Times New Roman" panose="02020603050405020304" pitchFamily="18" charset="0"/>
            </a:endParaRPr>
          </a:p>
          <a:p>
            <a:endParaRPr lang="en-US" sz="4000" b="1" dirty="0" smtClean="0"/>
          </a:p>
        </p:txBody>
      </p:sp>
    </p:spTree>
    <p:extLst>
      <p:ext uri="{BB962C8B-B14F-4D97-AF65-F5344CB8AC3E}">
        <p14:creationId xmlns:p14="http://schemas.microsoft.com/office/powerpoint/2010/main" val="2311386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US" sz="2800" b="1" dirty="0" smtClean="0"/>
              <a:t>N</a:t>
            </a:r>
            <a:r>
              <a:rPr lang="sk-SK" sz="2800" b="1" dirty="0" smtClean="0"/>
              <a:t>EW FOCUS</a:t>
            </a:r>
            <a:r>
              <a:rPr lang="en-US" sz="2800" b="1" dirty="0" smtClean="0"/>
              <a:t> </a:t>
            </a:r>
            <a:r>
              <a:rPr lang="en-US" sz="2800" b="1" dirty="0"/>
              <a:t>- based on international experience</a:t>
            </a:r>
            <a:endParaRPr lang="sk-SK" sz="2800" b="1" dirty="0"/>
          </a:p>
        </p:txBody>
      </p:sp>
      <p:sp>
        <p:nvSpPr>
          <p:cNvPr id="3" name="Zástupný objekt pre obsah 2"/>
          <p:cNvSpPr>
            <a:spLocks noGrp="1"/>
          </p:cNvSpPr>
          <p:nvPr>
            <p:ph idx="1"/>
          </p:nvPr>
        </p:nvSpPr>
        <p:spPr/>
        <p:txBody>
          <a:bodyPr>
            <a:normAutofit/>
          </a:bodyPr>
          <a:lstStyle/>
          <a:p>
            <a:endParaRPr lang="sk-SK" sz="1800" b="1" dirty="0" smtClean="0">
              <a:latin typeface="Arial" panose="020B0604020202020204" pitchFamily="34" charset="0"/>
              <a:cs typeface="Arial" panose="020B0604020202020204" pitchFamily="34" charset="0"/>
            </a:endParaRPr>
          </a:p>
          <a:p>
            <a:r>
              <a:rPr lang="en-GB" sz="1800" b="1" dirty="0" smtClean="0">
                <a:latin typeface="Arial" panose="020B0604020202020204" pitchFamily="34" charset="0"/>
                <a:cs typeface="Arial" panose="020B0604020202020204" pitchFamily="34" charset="0"/>
              </a:rPr>
              <a:t>Based </a:t>
            </a:r>
            <a:r>
              <a:rPr lang="en-GB" sz="1800" b="1" dirty="0">
                <a:latin typeface="Arial" panose="020B0604020202020204" pitchFamily="34" charset="0"/>
                <a:cs typeface="Arial" panose="020B0604020202020204" pitchFamily="34" charset="0"/>
              </a:rPr>
              <a:t>on international experiences and learning from project partners, </a:t>
            </a:r>
            <a:r>
              <a:rPr lang="en-GB" sz="1800" b="1" dirty="0" smtClean="0">
                <a:latin typeface="Arial" panose="020B0604020202020204" pitchFamily="34" charset="0"/>
                <a:cs typeface="Arial" panose="020B0604020202020204" pitchFamily="34" charset="0"/>
              </a:rPr>
              <a:t>SIEA </a:t>
            </a:r>
            <a:r>
              <a:rPr lang="en-GB" sz="1800" b="1" dirty="0">
                <a:latin typeface="Arial" panose="020B0604020202020204" pitchFamily="34" charset="0"/>
                <a:cs typeface="Arial" panose="020B0604020202020204" pitchFamily="34" charset="0"/>
              </a:rPr>
              <a:t>focused its efforts: </a:t>
            </a:r>
            <a:endParaRPr lang="sk-SK" sz="1800" b="1" dirty="0" smtClean="0">
              <a:latin typeface="Arial" panose="020B0604020202020204" pitchFamily="34" charset="0"/>
              <a:cs typeface="Arial" panose="020B0604020202020204" pitchFamily="34" charset="0"/>
            </a:endParaRPr>
          </a:p>
          <a:p>
            <a:pPr marL="0" indent="0">
              <a:buNone/>
            </a:pPr>
            <a:endParaRPr lang="sk-SK" sz="1800" b="1" dirty="0" smtClean="0">
              <a:latin typeface="Arial" panose="020B0604020202020204" pitchFamily="34" charset="0"/>
              <a:cs typeface="Arial" panose="020B0604020202020204" pitchFamily="34" charset="0"/>
            </a:endParaRPr>
          </a:p>
          <a:p>
            <a:pPr lvl="0"/>
            <a:r>
              <a:rPr lang="en-GB" sz="1600" b="1" i="1" dirty="0" smtClean="0">
                <a:latin typeface="Arial" panose="020B0604020202020204" pitchFamily="34" charset="0"/>
                <a:cs typeface="Arial" panose="020B0604020202020204" pitchFamily="34" charset="0"/>
              </a:rPr>
              <a:t>on </a:t>
            </a:r>
            <a:r>
              <a:rPr lang="en-GB" sz="1600" b="1" i="1" dirty="0">
                <a:latin typeface="Arial" panose="020B0604020202020204" pitchFamily="34" charset="0"/>
                <a:cs typeface="Arial" panose="020B0604020202020204" pitchFamily="34" charset="0"/>
              </a:rPr>
              <a:t>setting of new National Cluster Assessment System       </a:t>
            </a:r>
            <a:endParaRPr lang="sk-SK" sz="1600" dirty="0">
              <a:latin typeface="Arial" panose="020B0604020202020204" pitchFamily="34" charset="0"/>
              <a:cs typeface="Arial" panose="020B0604020202020204" pitchFamily="34" charset="0"/>
            </a:endParaRPr>
          </a:p>
          <a:p>
            <a:pPr lvl="0"/>
            <a:r>
              <a:rPr lang="en-GB" sz="1600" b="1" i="1" dirty="0">
                <a:latin typeface="Arial" panose="020B0604020202020204" pitchFamily="34" charset="0"/>
                <a:cs typeface="Arial" panose="020B0604020202020204" pitchFamily="34" charset="0"/>
              </a:rPr>
              <a:t>to systematic clusters certification/evaluation and</a:t>
            </a:r>
            <a:r>
              <a:rPr lang="en-GB" sz="1600" dirty="0">
                <a:latin typeface="Arial" panose="020B0604020202020204" pitchFamily="34" charset="0"/>
                <a:cs typeface="Arial" panose="020B0604020202020204" pitchFamily="34" charset="0"/>
              </a:rPr>
              <a:t> </a:t>
            </a:r>
            <a:r>
              <a:rPr lang="en-GB" sz="1600" b="1" i="1" dirty="0">
                <a:latin typeface="Arial" panose="020B0604020202020204" pitchFamily="34" charset="0"/>
                <a:cs typeface="Arial" panose="020B0604020202020204" pitchFamily="34" charset="0"/>
              </a:rPr>
              <a:t> subsequent measurements of cluster progress, </a:t>
            </a:r>
            <a:endParaRPr lang="sk-SK" sz="1600" dirty="0">
              <a:latin typeface="Arial" panose="020B0604020202020204" pitchFamily="34" charset="0"/>
              <a:cs typeface="Arial" panose="020B0604020202020204" pitchFamily="34" charset="0"/>
            </a:endParaRPr>
          </a:p>
          <a:p>
            <a:pPr lvl="0"/>
            <a:r>
              <a:rPr lang="en-GB" sz="1600" b="1" i="1" dirty="0">
                <a:latin typeface="Arial" panose="020B0604020202020204" pitchFamily="34" charset="0"/>
                <a:cs typeface="Arial" panose="020B0604020202020204" pitchFamily="34" charset="0"/>
              </a:rPr>
              <a:t>the achieved improvement to use for motivation for new cluster establishing  and raising of awareness of clusters in society,</a:t>
            </a:r>
            <a:endParaRPr lang="sk-SK" sz="1600" dirty="0">
              <a:latin typeface="Arial" panose="020B0604020202020204" pitchFamily="34" charset="0"/>
              <a:cs typeface="Arial" panose="020B0604020202020204" pitchFamily="34" charset="0"/>
            </a:endParaRPr>
          </a:p>
          <a:p>
            <a:pPr lvl="0"/>
            <a:r>
              <a:rPr lang="en-GB" sz="1600" b="1" i="1" dirty="0">
                <a:latin typeface="Arial" panose="020B0604020202020204" pitchFamily="34" charset="0"/>
                <a:cs typeface="Arial" panose="020B0604020202020204" pitchFamily="34" charset="0"/>
              </a:rPr>
              <a:t>adjusting the policy to stress performance based on funding.</a:t>
            </a:r>
            <a:endParaRPr lang="sk-SK" sz="1600" dirty="0">
              <a:latin typeface="Arial" panose="020B0604020202020204" pitchFamily="34" charset="0"/>
              <a:cs typeface="Arial" panose="020B0604020202020204" pitchFamily="34" charset="0"/>
            </a:endParaRPr>
          </a:p>
          <a:p>
            <a:pPr marL="457200" indent="-457200">
              <a:buAutoNum type="arabicPeriod"/>
            </a:pP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131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sk-SK" sz="2800" b="1" dirty="0"/>
              <a:t>OUTPUTS </a:t>
            </a:r>
            <a:r>
              <a:rPr lang="sk-SK" sz="2800" b="1" dirty="0" smtClean="0"/>
              <a:t>AND RESULTS</a:t>
            </a:r>
            <a:endParaRPr lang="sk-SK" sz="2800" b="1" dirty="0"/>
          </a:p>
        </p:txBody>
      </p:sp>
      <p:sp>
        <p:nvSpPr>
          <p:cNvPr id="3" name="Zástupný objekt pre obsah 2"/>
          <p:cNvSpPr>
            <a:spLocks noGrp="1"/>
          </p:cNvSpPr>
          <p:nvPr>
            <p:ph idx="1"/>
          </p:nvPr>
        </p:nvSpPr>
        <p:spPr/>
        <p:txBody>
          <a:bodyPr>
            <a:normAutofit fontScale="92500"/>
          </a:bodyPr>
          <a:lstStyle/>
          <a:p>
            <a:pPr lvl="0"/>
            <a:r>
              <a:rPr lang="en-GB" b="1" u="sng" dirty="0" smtClean="0"/>
              <a:t>Establishment of the Cluster Stakeholder Working Group (CSWG)</a:t>
            </a:r>
            <a:endParaRPr lang="sk-SK" dirty="0" smtClean="0"/>
          </a:p>
          <a:p>
            <a:pPr marL="0" indent="0">
              <a:buNone/>
            </a:pPr>
            <a:r>
              <a:rPr lang="en-GB" b="1" dirty="0" smtClean="0"/>
              <a:t>Regular </a:t>
            </a:r>
            <a:r>
              <a:rPr lang="en-GB" b="1" dirty="0"/>
              <a:t>stakeholder meetings of the ClusterFY project, gradually extended by representatives of the Ministry of the Economy (</a:t>
            </a:r>
            <a:r>
              <a:rPr lang="en-GB" b="1" dirty="0" err="1"/>
              <a:t>MoE</a:t>
            </a:r>
            <a:r>
              <a:rPr lang="en-GB" b="1" dirty="0"/>
              <a:t>), Slovak Business Agency, Cluster Union of the Slovak Republic and important high-developed clusters, were transformed into the Cluster Stakeholder Working </a:t>
            </a:r>
            <a:r>
              <a:rPr lang="en-GB" b="1" dirty="0" smtClean="0"/>
              <a:t>Group</a:t>
            </a:r>
            <a:r>
              <a:rPr lang="sk-SK" b="1" dirty="0" smtClean="0"/>
              <a:t>.</a:t>
            </a:r>
            <a:r>
              <a:rPr lang="en-GB" dirty="0" smtClean="0"/>
              <a:t> </a:t>
            </a:r>
            <a:r>
              <a:rPr lang="en-GB" b="1" dirty="0" smtClean="0"/>
              <a:t> </a:t>
            </a:r>
            <a:endParaRPr lang="sk-SK" b="1" dirty="0" smtClean="0"/>
          </a:p>
          <a:p>
            <a:pPr marL="0" indent="0">
              <a:buNone/>
            </a:pPr>
            <a:endParaRPr lang="sk-SK" dirty="0"/>
          </a:p>
          <a:p>
            <a:pPr marL="0" indent="0">
              <a:buNone/>
            </a:pPr>
            <a:r>
              <a:rPr lang="en-US" i="1" dirty="0"/>
              <a:t>This Group meets once in three months in form of "Cluster mornings in SIEA" (during the project approx. 18 times). In addition to the issue of </a:t>
            </a:r>
            <a:r>
              <a:rPr lang="en-US" i="1" dirty="0" err="1" smtClean="0"/>
              <a:t>ClusterF</a:t>
            </a:r>
            <a:r>
              <a:rPr lang="sk-SK" i="1" dirty="0" smtClean="0"/>
              <a:t>Y</a:t>
            </a:r>
            <a:r>
              <a:rPr lang="en-US" i="1" dirty="0" smtClean="0"/>
              <a:t>, </a:t>
            </a:r>
            <a:r>
              <a:rPr lang="en-US" i="1" dirty="0"/>
              <a:t>other cluster topics were also on the </a:t>
            </a:r>
            <a:r>
              <a:rPr lang="en-US" i="1" dirty="0" err="1"/>
              <a:t>programme</a:t>
            </a:r>
            <a:r>
              <a:rPr lang="en-US" i="1" dirty="0"/>
              <a:t> – preparation methodological, strategic and various positional documents (for example criteria of the National Cluster Assessment, update Scheme DM, etc.). </a:t>
            </a:r>
            <a:endParaRPr lang="sk-SK" i="1" dirty="0" smtClean="0"/>
          </a:p>
        </p:txBody>
      </p:sp>
    </p:spTree>
    <p:extLst>
      <p:ext uri="{BB962C8B-B14F-4D97-AF65-F5344CB8AC3E}">
        <p14:creationId xmlns:p14="http://schemas.microsoft.com/office/powerpoint/2010/main" val="3900222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ástupný objekt pre obsah 3"/>
          <p:cNvSpPr>
            <a:spLocks noGrp="1"/>
          </p:cNvSpPr>
          <p:nvPr>
            <p:ph idx="1"/>
          </p:nvPr>
        </p:nvSpPr>
        <p:spPr/>
        <p:txBody>
          <a:bodyPr>
            <a:normAutofit fontScale="25000" lnSpcReduction="20000"/>
          </a:bodyPr>
          <a:lstStyle/>
          <a:p>
            <a:pPr marL="0" lvl="0" indent="0">
              <a:lnSpc>
                <a:spcPct val="120000"/>
              </a:lnSpc>
              <a:buNone/>
            </a:pPr>
            <a:r>
              <a:rPr lang="en-GB" sz="6800" b="1" dirty="0">
                <a:solidFill>
                  <a:prstClr val="black"/>
                </a:solidFill>
              </a:rPr>
              <a:t>In the framework of ClusterFY were prepared conditions for the </a:t>
            </a:r>
            <a:r>
              <a:rPr lang="en-GB" sz="6800" b="1" u="sng" dirty="0">
                <a:solidFill>
                  <a:prstClr val="black"/>
                </a:solidFill>
              </a:rPr>
              <a:t>Support Scheme from the Operational Programme Integrated Infrastructure</a:t>
            </a:r>
            <a:r>
              <a:rPr lang="en-GB" sz="6800" b="1" dirty="0">
                <a:solidFill>
                  <a:prstClr val="black"/>
                </a:solidFill>
              </a:rPr>
              <a:t> – grants for clusters in the Bratislava self-governing region with total allocation 2.3 mil. EUR and in other regions of Slovakia with total allocation 2.7 mil. EUR. Number of approved or contracted projects: 21.</a:t>
            </a:r>
            <a:r>
              <a:rPr lang="en-GB" sz="6800" dirty="0">
                <a:solidFill>
                  <a:prstClr val="black"/>
                </a:solidFill>
              </a:rPr>
              <a:t> </a:t>
            </a:r>
            <a:endParaRPr lang="sk-SK" sz="6800" dirty="0">
              <a:solidFill>
                <a:prstClr val="black"/>
              </a:solidFill>
            </a:endParaRPr>
          </a:p>
          <a:p>
            <a:pPr marL="0" indent="0" algn="just">
              <a:lnSpc>
                <a:spcPct val="120000"/>
              </a:lnSpc>
              <a:buNone/>
            </a:pPr>
            <a:r>
              <a:rPr lang="en-GB" sz="6800" i="1" dirty="0"/>
              <a:t>In this Scheme, the important change was achieved by evaluation of cluster performance and assessment of the efficiency of funds invested in support of cluster development. Involvement of ESCA Certification Reports into the performance goals could be a natural way how to establish a basis for measuring impact. </a:t>
            </a:r>
            <a:r>
              <a:rPr lang="en-GB" sz="6800" dirty="0"/>
              <a:t>(Reports are providing deep, independent view onto the Cluster management functioning, stating the weakness and providing some recommendations, too.). </a:t>
            </a:r>
            <a:r>
              <a:rPr lang="en-GB" sz="6800" b="1" i="1" dirty="0"/>
              <a:t>Wages and operating costs were also included among the eligible costs.</a:t>
            </a:r>
            <a:endParaRPr lang="sk-SK" sz="6800" b="1" dirty="0"/>
          </a:p>
          <a:p>
            <a:pPr marL="0" lvl="0" indent="0" algn="just">
              <a:buNone/>
            </a:pPr>
            <a:endParaRPr lang="sk-SK" sz="2800" dirty="0">
              <a:solidFill>
                <a:prstClr val="black"/>
              </a:solidFill>
            </a:endParaRPr>
          </a:p>
          <a:p>
            <a:endParaRPr lang="en-US" dirty="0"/>
          </a:p>
        </p:txBody>
      </p:sp>
      <p:sp>
        <p:nvSpPr>
          <p:cNvPr id="5" name="Nadpis 4"/>
          <p:cNvSpPr>
            <a:spLocks noGrp="1"/>
          </p:cNvSpPr>
          <p:nvPr>
            <p:ph type="title"/>
          </p:nvPr>
        </p:nvSpPr>
        <p:spPr/>
        <p:txBody>
          <a:bodyPr>
            <a:normAutofit/>
          </a:bodyPr>
          <a:lstStyle/>
          <a:p>
            <a:pPr algn="ctr"/>
            <a:r>
              <a:rPr lang="sk-SK" sz="2800" b="1" dirty="0"/>
              <a:t>OUTPUTS AND RESULTS</a:t>
            </a:r>
            <a:endParaRPr lang="en-US" sz="2800" dirty="0"/>
          </a:p>
        </p:txBody>
      </p:sp>
    </p:spTree>
    <p:extLst>
      <p:ext uri="{BB962C8B-B14F-4D97-AF65-F5344CB8AC3E}">
        <p14:creationId xmlns:p14="http://schemas.microsoft.com/office/powerpoint/2010/main" val="2154421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ástupný objekt pre obsah 2"/>
          <p:cNvSpPr>
            <a:spLocks noGrp="1"/>
          </p:cNvSpPr>
          <p:nvPr>
            <p:ph idx="1"/>
          </p:nvPr>
        </p:nvSpPr>
        <p:spPr/>
        <p:txBody>
          <a:bodyPr>
            <a:normAutofit/>
          </a:bodyPr>
          <a:lstStyle/>
          <a:p>
            <a:pPr lvl="0"/>
            <a:r>
              <a:rPr lang="en-GB" b="1" u="sng" dirty="0"/>
              <a:t>Preparation of an updated version of the DM Scheme for the Support of Industrial Cluster Organizations 2022 - 2023 (DM 6/2022, support from the state budget)</a:t>
            </a:r>
            <a:r>
              <a:rPr lang="en-GB" b="1" dirty="0"/>
              <a:t>. </a:t>
            </a:r>
            <a:r>
              <a:rPr lang="en-GB" b="1" i="1" dirty="0"/>
              <a:t>The scheme is designed for clusters in early stage of development up to three years of existence. </a:t>
            </a:r>
            <a:r>
              <a:rPr lang="en-GB" i="1" dirty="0"/>
              <a:t>The amount of the subsidy is max. 85% of the project's eligible expenses. </a:t>
            </a:r>
            <a:r>
              <a:rPr lang="en-GB" b="1" i="1" dirty="0"/>
              <a:t>An important condition for the applicants is the passing through the National evaluation process by SIEA.</a:t>
            </a:r>
            <a:r>
              <a:rPr lang="en-GB" i="1" dirty="0"/>
              <a:t> </a:t>
            </a:r>
            <a:r>
              <a:rPr lang="en-GB" i="1" dirty="0" smtClean="0"/>
              <a:t>Available </a:t>
            </a:r>
            <a:r>
              <a:rPr lang="en-GB" i="1" dirty="0"/>
              <a:t>funds allocated for this Call are 250,000 EUR.  </a:t>
            </a:r>
            <a:endParaRPr lang="sk-SK" i="1" dirty="0"/>
          </a:p>
          <a:p>
            <a:pPr lvl="0"/>
            <a:r>
              <a:rPr lang="en-GB" b="1" u="sng" dirty="0" smtClean="0"/>
              <a:t>Participation </a:t>
            </a:r>
            <a:r>
              <a:rPr lang="en-GB" b="1" u="sng" dirty="0"/>
              <a:t>in survey: „COVID19 impact on clusters: needs, challenges and recovery process”.</a:t>
            </a:r>
            <a:endParaRPr lang="sk-SK" dirty="0"/>
          </a:p>
          <a:p>
            <a:endParaRPr lang="en-US" dirty="0"/>
          </a:p>
        </p:txBody>
      </p:sp>
      <p:sp>
        <p:nvSpPr>
          <p:cNvPr id="5" name="Nadpis 1"/>
          <p:cNvSpPr>
            <a:spLocks noGrp="1"/>
          </p:cNvSpPr>
          <p:nvPr>
            <p:ph type="title"/>
          </p:nvPr>
        </p:nvSpPr>
        <p:spPr/>
        <p:txBody>
          <a:bodyPr>
            <a:normAutofit/>
          </a:bodyPr>
          <a:lstStyle/>
          <a:p>
            <a:pPr algn="ctr"/>
            <a:r>
              <a:rPr lang="sk-SK" sz="2800" b="1" dirty="0"/>
              <a:t>OUTPUTS AND RESULTS</a:t>
            </a:r>
            <a:endParaRPr lang="en-US" sz="2800" dirty="0"/>
          </a:p>
        </p:txBody>
      </p:sp>
    </p:spTree>
    <p:extLst>
      <p:ext uri="{BB962C8B-B14F-4D97-AF65-F5344CB8AC3E}">
        <p14:creationId xmlns:p14="http://schemas.microsoft.com/office/powerpoint/2010/main" val="1158777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Nadpis 1"/>
          <p:cNvSpPr>
            <a:spLocks noGrp="1"/>
          </p:cNvSpPr>
          <p:nvPr>
            <p:ph type="title"/>
          </p:nvPr>
        </p:nvSpPr>
        <p:spPr/>
        <p:txBody>
          <a:bodyPr>
            <a:normAutofit/>
          </a:bodyPr>
          <a:lstStyle/>
          <a:p>
            <a:pPr algn="ctr"/>
            <a:r>
              <a:rPr lang="en-GB" sz="2800" b="1" dirty="0"/>
              <a:t>Benefits of the ClusterFY project for the Slovak cluster ecosystem</a:t>
            </a:r>
            <a:endParaRPr lang="en-US" sz="2800" dirty="0"/>
          </a:p>
        </p:txBody>
      </p:sp>
      <p:sp>
        <p:nvSpPr>
          <p:cNvPr id="5" name="Zástupný objekt pre obsah 2"/>
          <p:cNvSpPr>
            <a:spLocks noGrp="1"/>
          </p:cNvSpPr>
          <p:nvPr>
            <p:ph idx="1"/>
          </p:nvPr>
        </p:nvSpPr>
        <p:spPr/>
        <p:txBody>
          <a:bodyPr>
            <a:normAutofit/>
          </a:bodyPr>
          <a:lstStyle/>
          <a:p>
            <a:r>
              <a:rPr lang="en-GB" dirty="0"/>
              <a:t>For Slovakia, this project had a significant benefit, which manifested itself in the creation of two above mentioned support schemes, in the intensification of "cluster life" &amp;</a:t>
            </a:r>
            <a:endParaRPr lang="sk-SK" dirty="0"/>
          </a:p>
          <a:p>
            <a:pPr lvl="0"/>
            <a:r>
              <a:rPr lang="en-GB" dirty="0"/>
              <a:t>on the national level by creation of National Cluster Assessment System, Cluster Stakeholder Working Group (CSWG) and information platform – Slovak Cluster Monitor  </a:t>
            </a:r>
            <a:endParaRPr lang="sk-SK" dirty="0"/>
          </a:p>
          <a:p>
            <a:pPr lvl="0"/>
            <a:r>
              <a:rPr lang="en-GB" dirty="0" smtClean="0"/>
              <a:t>in </a:t>
            </a:r>
            <a:r>
              <a:rPr lang="en-GB" dirty="0"/>
              <a:t>growth of interest of companies to network in the form of clusters (establishment of 10 new clusters),</a:t>
            </a:r>
            <a:endParaRPr lang="sk-SK" dirty="0"/>
          </a:p>
          <a:p>
            <a:pPr lvl="0"/>
            <a:r>
              <a:rPr lang="en-GB" dirty="0"/>
              <a:t>in a higher degree of internationalization of cluster organizations, </a:t>
            </a:r>
            <a:endParaRPr lang="sk-SK" dirty="0"/>
          </a:p>
          <a:p>
            <a:endParaRPr lang="en-US" dirty="0"/>
          </a:p>
        </p:txBody>
      </p:sp>
    </p:spTree>
    <p:extLst>
      <p:ext uri="{BB962C8B-B14F-4D97-AF65-F5344CB8AC3E}">
        <p14:creationId xmlns:p14="http://schemas.microsoft.com/office/powerpoint/2010/main" val="3560320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Nadpis 1"/>
          <p:cNvSpPr>
            <a:spLocks noGrp="1"/>
          </p:cNvSpPr>
          <p:nvPr>
            <p:ph type="title"/>
          </p:nvPr>
        </p:nvSpPr>
        <p:spPr/>
        <p:txBody>
          <a:bodyPr>
            <a:normAutofit/>
          </a:bodyPr>
          <a:lstStyle/>
          <a:p>
            <a:pPr algn="ctr"/>
            <a:r>
              <a:rPr lang="en-US" sz="2800" b="1" dirty="0"/>
              <a:t>Benefits of the ClusterFY project for the Slovak cluster ecosystem</a:t>
            </a:r>
          </a:p>
        </p:txBody>
      </p:sp>
      <p:sp>
        <p:nvSpPr>
          <p:cNvPr id="5" name="Zástupný objekt pre obsah 2"/>
          <p:cNvSpPr>
            <a:spLocks noGrp="1"/>
          </p:cNvSpPr>
          <p:nvPr>
            <p:ph idx="1"/>
          </p:nvPr>
        </p:nvSpPr>
        <p:spPr>
          <a:xfrm>
            <a:off x="628650" y="1369219"/>
            <a:ext cx="7886700" cy="3394510"/>
          </a:xfrm>
        </p:spPr>
        <p:txBody>
          <a:bodyPr>
            <a:normAutofit/>
          </a:bodyPr>
          <a:lstStyle/>
          <a:p>
            <a:pPr lvl="0"/>
            <a:r>
              <a:rPr lang="sk-SK" sz="2300" dirty="0" smtClean="0"/>
              <a:t>The </a:t>
            </a:r>
            <a:r>
              <a:rPr lang="en-GB" sz="2300" dirty="0" smtClean="0"/>
              <a:t> </a:t>
            </a:r>
            <a:r>
              <a:rPr lang="en-GB" sz="2300" dirty="0"/>
              <a:t>increase </a:t>
            </a:r>
            <a:r>
              <a:rPr lang="sk-SK" sz="2300" dirty="0" smtClean="0"/>
              <a:t>of </a:t>
            </a:r>
            <a:r>
              <a:rPr lang="en-GB" sz="2300" dirty="0" smtClean="0"/>
              <a:t>the </a:t>
            </a:r>
            <a:r>
              <a:rPr lang="sk-SK" sz="2300" dirty="0" err="1" smtClean="0"/>
              <a:t>cluster</a:t>
            </a:r>
            <a:r>
              <a:rPr lang="sk-SK" sz="2300" dirty="0" smtClean="0"/>
              <a:t> </a:t>
            </a:r>
            <a:r>
              <a:rPr lang="en-GB" sz="2300" dirty="0" smtClean="0"/>
              <a:t>registration </a:t>
            </a:r>
            <a:r>
              <a:rPr lang="en-GB" sz="2300" dirty="0"/>
              <a:t>on the ECCP </a:t>
            </a:r>
            <a:r>
              <a:rPr lang="en-GB" sz="2300" dirty="0" smtClean="0"/>
              <a:t>platform</a:t>
            </a:r>
            <a:r>
              <a:rPr lang="sk-SK" sz="2300" dirty="0" smtClean="0"/>
              <a:t>,</a:t>
            </a:r>
            <a:r>
              <a:rPr lang="en-GB" sz="2300" dirty="0" smtClean="0"/>
              <a:t> </a:t>
            </a:r>
            <a:endParaRPr lang="sk-SK" sz="2300" dirty="0" smtClean="0"/>
          </a:p>
          <a:p>
            <a:pPr lvl="0"/>
            <a:r>
              <a:rPr lang="en-GB" sz="2300" dirty="0" smtClean="0"/>
              <a:t>In </a:t>
            </a:r>
            <a:r>
              <a:rPr lang="en-GB" sz="2300" dirty="0"/>
              <a:t>higher number of clusters certified by ESCA, </a:t>
            </a:r>
            <a:endParaRPr lang="sk-SK" sz="2300" dirty="0"/>
          </a:p>
          <a:p>
            <a:pPr lvl="0"/>
            <a:r>
              <a:rPr lang="en-GB" sz="2300" dirty="0" smtClean="0"/>
              <a:t>in  </a:t>
            </a:r>
            <a:r>
              <a:rPr lang="en-GB" sz="2300" dirty="0"/>
              <a:t>positive outputs within networking activities of the B2B, C2C, B2C type (for example: </a:t>
            </a:r>
            <a:r>
              <a:rPr lang="en-GB" sz="2300" dirty="0" err="1"/>
              <a:t>Mazowiecky</a:t>
            </a:r>
            <a:r>
              <a:rPr lang="en-GB" sz="2300" dirty="0"/>
              <a:t> cluster vs. </a:t>
            </a:r>
            <a:r>
              <a:rPr lang="en-GB" sz="2300" dirty="0" err="1"/>
              <a:t>Košice</a:t>
            </a:r>
            <a:r>
              <a:rPr lang="en-GB" sz="2300" dirty="0"/>
              <a:t> IT Valley),</a:t>
            </a:r>
            <a:endParaRPr lang="sk-SK" sz="2300" dirty="0"/>
          </a:p>
          <a:p>
            <a:pPr lvl="0"/>
            <a:r>
              <a:rPr lang="en-GB" sz="2300" dirty="0"/>
              <a:t>in higher professionalization of </a:t>
            </a:r>
            <a:r>
              <a:rPr lang="sk-SK" sz="2300" dirty="0" smtClean="0"/>
              <a:t>the </a:t>
            </a:r>
            <a:r>
              <a:rPr lang="en-GB" sz="2300" dirty="0" smtClean="0"/>
              <a:t>SIEA </a:t>
            </a:r>
            <a:r>
              <a:rPr lang="en-GB" sz="2300" dirty="0"/>
              <a:t>cluster </a:t>
            </a:r>
            <a:r>
              <a:rPr lang="en-GB" sz="2300" dirty="0" smtClean="0"/>
              <a:t>team.</a:t>
            </a:r>
            <a:endParaRPr lang="sk-SK" sz="2300" dirty="0"/>
          </a:p>
          <a:p>
            <a:pPr marL="0" indent="0">
              <a:buNone/>
            </a:pPr>
            <a:endParaRPr lang="en-US" dirty="0"/>
          </a:p>
        </p:txBody>
      </p:sp>
    </p:spTree>
    <p:extLst>
      <p:ext uri="{BB962C8B-B14F-4D97-AF65-F5344CB8AC3E}">
        <p14:creationId xmlns:p14="http://schemas.microsoft.com/office/powerpoint/2010/main" val="1606834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balíka Office">
  <a:themeElements>
    <a:clrScheme name="Motív balíka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ív balíka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balík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1405</TotalTime>
  <Words>866</Words>
  <Application>Microsoft Office PowerPoint</Application>
  <PresentationFormat>Předvádění na obrazovce (16:9)</PresentationFormat>
  <Paragraphs>50</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Symbol</vt:lpstr>
      <vt:lpstr>Times New Roman</vt:lpstr>
      <vt:lpstr>Motív balíka Office</vt:lpstr>
      <vt:lpstr>Evaluation of the Slovak Action Plan for Cluster Support Policy Improvement  Artur Bobovnický - Vladimír Borza - Renáta Magulová - Alexandra Vavrdová  &amp; Peter Adamovský </vt:lpstr>
      <vt:lpstr>THE BACKGROUND</vt:lpstr>
      <vt:lpstr>PROS &amp; CONS of the Scheme</vt:lpstr>
      <vt:lpstr>NEW FOCUS - based on international experience</vt:lpstr>
      <vt:lpstr>OUTPUTS AND RESULTS</vt:lpstr>
      <vt:lpstr>OUTPUTS AND RESULTS</vt:lpstr>
      <vt:lpstr>OUTPUTS AND RESULTS</vt:lpstr>
      <vt:lpstr>Benefits of the ClusterFY project for the Slovak cluster ecosystem</vt:lpstr>
      <vt:lpstr>Benefits of the ClusterFY project for the Slovak cluster ecosystem</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Microsoft Office User</dc:creator>
  <cp:lastModifiedBy>acer</cp:lastModifiedBy>
  <cp:revision>95</cp:revision>
  <cp:lastPrinted>2022-09-08T14:00:31Z</cp:lastPrinted>
  <dcterms:created xsi:type="dcterms:W3CDTF">2021-02-02T14:01:57Z</dcterms:created>
  <dcterms:modified xsi:type="dcterms:W3CDTF">2022-09-08T21:19:11Z</dcterms:modified>
</cp:coreProperties>
</file>